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3" r:id="rId6"/>
    <p:sldId id="260" r:id="rId7"/>
    <p:sldId id="261" r:id="rId8"/>
    <p:sldId id="265" r:id="rId9"/>
    <p:sldId id="270"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69C2B6-3AF3-4206-AC22-39CDDE2E68D8}" v="14" dt="2023-02-10T08:26:33.166"/>
    <p1510:client id="{DCC601F5-E07B-4EDC-BDD9-0C296DB475AC}" v="40" dt="2023-02-10T07:19:56.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3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E29FE7-12CB-4033-A689-D710D278D7C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BD35A68-F2CE-4B78-8498-FC92C4C2C1D1}">
      <dgm:prSet/>
      <dgm:spPr/>
      <dgm:t>
        <a:bodyPr/>
        <a:lstStyle/>
        <a:p>
          <a:pPr>
            <a:lnSpc>
              <a:spcPct val="100000"/>
            </a:lnSpc>
          </a:pPr>
          <a:r>
            <a:rPr lang="en-IN" dirty="0"/>
            <a:t>Unsupervised Salient Object Detection (USOD) is a promising yet challenging task that aims to learn a salient object detection model without any ground-truth labels</a:t>
          </a:r>
          <a:endParaRPr lang="en-US" dirty="0"/>
        </a:p>
      </dgm:t>
    </dgm:pt>
    <dgm:pt modelId="{3497758E-D093-443C-AA8D-0801543AF0CB}" type="parTrans" cxnId="{3DE67E99-613E-40D0-8A79-EC7F8725D529}">
      <dgm:prSet/>
      <dgm:spPr/>
      <dgm:t>
        <a:bodyPr/>
        <a:lstStyle/>
        <a:p>
          <a:endParaRPr lang="en-US"/>
        </a:p>
      </dgm:t>
    </dgm:pt>
    <dgm:pt modelId="{79A44FAF-9029-49B9-91C2-9E6A6574EC44}" type="sibTrans" cxnId="{3DE67E99-613E-40D0-8A79-EC7F8725D529}">
      <dgm:prSet/>
      <dgm:spPr/>
      <dgm:t>
        <a:bodyPr/>
        <a:lstStyle/>
        <a:p>
          <a:endParaRPr lang="en-US"/>
        </a:p>
      </dgm:t>
    </dgm:pt>
    <dgm:pt modelId="{7DB8445E-3278-4928-AD72-C39433462F21}">
      <dgm:prSet/>
      <dgm:spPr/>
      <dgm:t>
        <a:bodyPr/>
        <a:lstStyle/>
        <a:p>
          <a:pPr>
            <a:lnSpc>
              <a:spcPct val="100000"/>
            </a:lnSpc>
          </a:pPr>
          <a:r>
            <a:rPr lang="en-US" dirty="0"/>
            <a:t>Salient object means to localize important object from an </a:t>
          </a:r>
          <a:r>
            <a:rPr lang="en-US" dirty="0" err="1"/>
            <a:t>Image,In</a:t>
          </a:r>
          <a:r>
            <a:rPr lang="en-US" dirty="0"/>
            <a:t> terms of human eye perspective</a:t>
          </a:r>
        </a:p>
      </dgm:t>
    </dgm:pt>
    <dgm:pt modelId="{7C9245F1-E332-4163-BD50-4B53CD208C63}" type="parTrans" cxnId="{AD5ADA61-38B8-4D2D-A3EB-8B67884DC069}">
      <dgm:prSet/>
      <dgm:spPr/>
      <dgm:t>
        <a:bodyPr/>
        <a:lstStyle/>
        <a:p>
          <a:endParaRPr lang="en-US"/>
        </a:p>
      </dgm:t>
    </dgm:pt>
    <dgm:pt modelId="{0811ED62-0FF4-42C1-B754-2B76EF551CCF}" type="sibTrans" cxnId="{AD5ADA61-38B8-4D2D-A3EB-8B67884DC069}">
      <dgm:prSet/>
      <dgm:spPr/>
      <dgm:t>
        <a:bodyPr/>
        <a:lstStyle/>
        <a:p>
          <a:endParaRPr lang="en-US"/>
        </a:p>
      </dgm:t>
    </dgm:pt>
    <dgm:pt modelId="{74FD025A-7691-4827-B868-CCD61EF82722}">
      <dgm:prSet/>
      <dgm:spPr/>
      <dgm:t>
        <a:bodyPr/>
        <a:lstStyle/>
        <a:p>
          <a:pPr rtl="0">
            <a:lnSpc>
              <a:spcPct val="100000"/>
            </a:lnSpc>
          </a:pPr>
          <a:r>
            <a:rPr lang="en-US" dirty="0"/>
            <a:t>Framing an Causal Bayesian network to debias the contrast distribution and spatial distribution bias</a:t>
          </a:r>
          <a:r>
            <a:rPr lang="en-US" dirty="0">
              <a:latin typeface="Calibri Light" panose="020F0302020204030204"/>
            </a:rPr>
            <a:t> </a:t>
          </a:r>
          <a:endParaRPr lang="en-US" dirty="0"/>
        </a:p>
      </dgm:t>
    </dgm:pt>
    <dgm:pt modelId="{029F0CE8-2FBE-4FCD-BCD8-FAA5650A0116}" type="parTrans" cxnId="{7BFDA283-CF37-441C-BA9B-5A0D0528CC77}">
      <dgm:prSet/>
      <dgm:spPr/>
      <dgm:t>
        <a:bodyPr/>
        <a:lstStyle/>
        <a:p>
          <a:endParaRPr lang="en-US"/>
        </a:p>
      </dgm:t>
    </dgm:pt>
    <dgm:pt modelId="{307479C9-2BD9-4039-A1B4-15BEBF99BEB4}" type="sibTrans" cxnId="{7BFDA283-CF37-441C-BA9B-5A0D0528CC77}">
      <dgm:prSet/>
      <dgm:spPr/>
      <dgm:t>
        <a:bodyPr/>
        <a:lstStyle/>
        <a:p>
          <a:endParaRPr lang="en-US"/>
        </a:p>
      </dgm:t>
    </dgm:pt>
    <dgm:pt modelId="{6D3B6193-C57E-4C8D-B98D-02676E12BBAA}" type="pres">
      <dgm:prSet presAssocID="{15E29FE7-12CB-4033-A689-D710D278D7C4}" presName="root" presStyleCnt="0">
        <dgm:presLayoutVars>
          <dgm:dir/>
          <dgm:resizeHandles val="exact"/>
        </dgm:presLayoutVars>
      </dgm:prSet>
      <dgm:spPr/>
      <dgm:t>
        <a:bodyPr/>
        <a:lstStyle/>
        <a:p>
          <a:endParaRPr lang="en-IN"/>
        </a:p>
      </dgm:t>
    </dgm:pt>
    <dgm:pt modelId="{36A2024B-E8BD-4FCF-8089-434B8B934073}" type="pres">
      <dgm:prSet presAssocID="{8BD35A68-F2CE-4B78-8498-FC92C4C2C1D1}" presName="compNode" presStyleCnt="0"/>
      <dgm:spPr/>
    </dgm:pt>
    <dgm:pt modelId="{27F08335-8689-442D-A357-F8F0D54CF1F4}" type="pres">
      <dgm:prSet presAssocID="{8BD35A68-F2CE-4B78-8498-FC92C4C2C1D1}" presName="bgRect" presStyleLbl="bgShp" presStyleIdx="0" presStyleCnt="3"/>
      <dgm:spPr/>
    </dgm:pt>
    <dgm:pt modelId="{288FA35A-3124-4F52-93C9-D1A784A1F0A8}" type="pres">
      <dgm:prSet presAssocID="{8BD35A68-F2CE-4B78-8498-FC92C4C2C1D1}"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IN"/>
        </a:p>
      </dgm:t>
      <dgm:extLst>
        <a:ext uri="{E40237B7-FDA0-4F09-8148-C483321AD2D9}">
          <dgm14:cNvPr xmlns:dgm14="http://schemas.microsoft.com/office/drawing/2010/diagram" id="0" name="" descr="Whale"/>
        </a:ext>
      </dgm:extLst>
    </dgm:pt>
    <dgm:pt modelId="{1AA36A75-3161-4FAA-96F9-F8B4B3656C08}" type="pres">
      <dgm:prSet presAssocID="{8BD35A68-F2CE-4B78-8498-FC92C4C2C1D1}" presName="spaceRect" presStyleCnt="0"/>
      <dgm:spPr/>
    </dgm:pt>
    <dgm:pt modelId="{40B4E781-3C58-43E3-BC37-32DFDDF4F97D}" type="pres">
      <dgm:prSet presAssocID="{8BD35A68-F2CE-4B78-8498-FC92C4C2C1D1}" presName="parTx" presStyleLbl="revTx" presStyleIdx="0" presStyleCnt="3">
        <dgm:presLayoutVars>
          <dgm:chMax val="0"/>
          <dgm:chPref val="0"/>
        </dgm:presLayoutVars>
      </dgm:prSet>
      <dgm:spPr/>
      <dgm:t>
        <a:bodyPr/>
        <a:lstStyle/>
        <a:p>
          <a:endParaRPr lang="en-IN"/>
        </a:p>
      </dgm:t>
    </dgm:pt>
    <dgm:pt modelId="{7EBC4D1D-B2CE-44CC-8668-26BDE85D94D3}" type="pres">
      <dgm:prSet presAssocID="{79A44FAF-9029-49B9-91C2-9E6A6574EC44}" presName="sibTrans" presStyleCnt="0"/>
      <dgm:spPr/>
    </dgm:pt>
    <dgm:pt modelId="{03382C42-AB34-44EA-AE4E-5383905D6676}" type="pres">
      <dgm:prSet presAssocID="{7DB8445E-3278-4928-AD72-C39433462F21}" presName="compNode" presStyleCnt="0"/>
      <dgm:spPr/>
    </dgm:pt>
    <dgm:pt modelId="{314A71B9-1ECA-4C2D-AAE6-14FF1BC3492E}" type="pres">
      <dgm:prSet presAssocID="{7DB8445E-3278-4928-AD72-C39433462F21}" presName="bgRect" presStyleLbl="bgShp" presStyleIdx="1" presStyleCnt="3"/>
      <dgm:spPr/>
    </dgm:pt>
    <dgm:pt modelId="{03E2DBFC-587C-4821-A74A-C5F01D5DF6A7}" type="pres">
      <dgm:prSet presAssocID="{7DB8445E-3278-4928-AD72-C39433462F21}"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IN"/>
        </a:p>
      </dgm:t>
      <dgm:extLst>
        <a:ext uri="{E40237B7-FDA0-4F09-8148-C483321AD2D9}">
          <dgm14:cNvPr xmlns:dgm14="http://schemas.microsoft.com/office/drawing/2010/diagram" id="0" name="" descr="Seal"/>
        </a:ext>
      </dgm:extLst>
    </dgm:pt>
    <dgm:pt modelId="{36D4F873-374D-484C-8DBF-CC3AF3000389}" type="pres">
      <dgm:prSet presAssocID="{7DB8445E-3278-4928-AD72-C39433462F21}" presName="spaceRect" presStyleCnt="0"/>
      <dgm:spPr/>
    </dgm:pt>
    <dgm:pt modelId="{8098C50F-3506-4268-B444-EBC02D9274BF}" type="pres">
      <dgm:prSet presAssocID="{7DB8445E-3278-4928-AD72-C39433462F21}" presName="parTx" presStyleLbl="revTx" presStyleIdx="1" presStyleCnt="3">
        <dgm:presLayoutVars>
          <dgm:chMax val="0"/>
          <dgm:chPref val="0"/>
        </dgm:presLayoutVars>
      </dgm:prSet>
      <dgm:spPr/>
      <dgm:t>
        <a:bodyPr/>
        <a:lstStyle/>
        <a:p>
          <a:endParaRPr lang="en-IN"/>
        </a:p>
      </dgm:t>
    </dgm:pt>
    <dgm:pt modelId="{6536C424-4819-47C0-8B7F-5B69C6CB9B26}" type="pres">
      <dgm:prSet presAssocID="{0811ED62-0FF4-42C1-B754-2B76EF551CCF}" presName="sibTrans" presStyleCnt="0"/>
      <dgm:spPr/>
    </dgm:pt>
    <dgm:pt modelId="{B15512E7-83B8-44BD-8C18-CC803EE9830D}" type="pres">
      <dgm:prSet presAssocID="{74FD025A-7691-4827-B868-CCD61EF82722}" presName="compNode" presStyleCnt="0"/>
      <dgm:spPr/>
    </dgm:pt>
    <dgm:pt modelId="{BA0468C0-F7B7-4BD2-A0A9-3697FBC81D7B}" type="pres">
      <dgm:prSet presAssocID="{74FD025A-7691-4827-B868-CCD61EF82722}" presName="bgRect" presStyleLbl="bgShp" presStyleIdx="2" presStyleCnt="3"/>
      <dgm:spPr/>
    </dgm:pt>
    <dgm:pt modelId="{AE72D115-46A4-41B7-96B0-81B938DF1656}" type="pres">
      <dgm:prSet presAssocID="{74FD025A-7691-4827-B868-CCD61EF82722}"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IN"/>
        </a:p>
      </dgm:t>
      <dgm:extLst>
        <a:ext uri="{E40237B7-FDA0-4F09-8148-C483321AD2D9}">
          <dgm14:cNvPr xmlns:dgm14="http://schemas.microsoft.com/office/drawing/2010/diagram" id="0" name="" descr="Head with Gears"/>
        </a:ext>
      </dgm:extLst>
    </dgm:pt>
    <dgm:pt modelId="{42B57AC0-04DF-40C5-94E5-8643D6DEEA7B}" type="pres">
      <dgm:prSet presAssocID="{74FD025A-7691-4827-B868-CCD61EF82722}" presName="spaceRect" presStyleCnt="0"/>
      <dgm:spPr/>
    </dgm:pt>
    <dgm:pt modelId="{58764CA5-FE65-4219-8160-7FD59CD362D6}" type="pres">
      <dgm:prSet presAssocID="{74FD025A-7691-4827-B868-CCD61EF82722}" presName="parTx" presStyleLbl="revTx" presStyleIdx="2" presStyleCnt="3">
        <dgm:presLayoutVars>
          <dgm:chMax val="0"/>
          <dgm:chPref val="0"/>
        </dgm:presLayoutVars>
      </dgm:prSet>
      <dgm:spPr/>
      <dgm:t>
        <a:bodyPr/>
        <a:lstStyle/>
        <a:p>
          <a:endParaRPr lang="en-IN"/>
        </a:p>
      </dgm:t>
    </dgm:pt>
  </dgm:ptLst>
  <dgm:cxnLst>
    <dgm:cxn modelId="{B40249A4-6D04-4E6D-9DA2-7DB23A58C6FE}" type="presOf" srcId="{15E29FE7-12CB-4033-A689-D710D278D7C4}" destId="{6D3B6193-C57E-4C8D-B98D-02676E12BBAA}" srcOrd="0" destOrd="0" presId="urn:microsoft.com/office/officeart/2018/2/layout/IconVerticalSolidList"/>
    <dgm:cxn modelId="{7BFDA283-CF37-441C-BA9B-5A0D0528CC77}" srcId="{15E29FE7-12CB-4033-A689-D710D278D7C4}" destId="{74FD025A-7691-4827-B868-CCD61EF82722}" srcOrd="2" destOrd="0" parTransId="{029F0CE8-2FBE-4FCD-BCD8-FAA5650A0116}" sibTransId="{307479C9-2BD9-4039-A1B4-15BEBF99BEB4}"/>
    <dgm:cxn modelId="{AD5ADA61-38B8-4D2D-A3EB-8B67884DC069}" srcId="{15E29FE7-12CB-4033-A689-D710D278D7C4}" destId="{7DB8445E-3278-4928-AD72-C39433462F21}" srcOrd="1" destOrd="0" parTransId="{7C9245F1-E332-4163-BD50-4B53CD208C63}" sibTransId="{0811ED62-0FF4-42C1-B754-2B76EF551CCF}"/>
    <dgm:cxn modelId="{86967FE6-5DCD-44F1-AA2A-22C069B3EFEC}" type="presOf" srcId="{7DB8445E-3278-4928-AD72-C39433462F21}" destId="{8098C50F-3506-4268-B444-EBC02D9274BF}" srcOrd="0" destOrd="0" presId="urn:microsoft.com/office/officeart/2018/2/layout/IconVerticalSolidList"/>
    <dgm:cxn modelId="{A202EFEF-CD74-4896-ABE3-47ABCD182BF5}" type="presOf" srcId="{74FD025A-7691-4827-B868-CCD61EF82722}" destId="{58764CA5-FE65-4219-8160-7FD59CD362D6}" srcOrd="0" destOrd="0" presId="urn:microsoft.com/office/officeart/2018/2/layout/IconVerticalSolidList"/>
    <dgm:cxn modelId="{3DE67E99-613E-40D0-8A79-EC7F8725D529}" srcId="{15E29FE7-12CB-4033-A689-D710D278D7C4}" destId="{8BD35A68-F2CE-4B78-8498-FC92C4C2C1D1}" srcOrd="0" destOrd="0" parTransId="{3497758E-D093-443C-AA8D-0801543AF0CB}" sibTransId="{79A44FAF-9029-49B9-91C2-9E6A6574EC44}"/>
    <dgm:cxn modelId="{02D12F85-2BE4-4E23-9F4E-02481B0DCF70}" type="presOf" srcId="{8BD35A68-F2CE-4B78-8498-FC92C4C2C1D1}" destId="{40B4E781-3C58-43E3-BC37-32DFDDF4F97D}" srcOrd="0" destOrd="0" presId="urn:microsoft.com/office/officeart/2018/2/layout/IconVerticalSolidList"/>
    <dgm:cxn modelId="{E6708632-5561-4646-8546-67DE9F1BD493}" type="presParOf" srcId="{6D3B6193-C57E-4C8D-B98D-02676E12BBAA}" destId="{36A2024B-E8BD-4FCF-8089-434B8B934073}" srcOrd="0" destOrd="0" presId="urn:microsoft.com/office/officeart/2018/2/layout/IconVerticalSolidList"/>
    <dgm:cxn modelId="{AC7F6186-EAC6-4816-B56D-07E27AF294D2}" type="presParOf" srcId="{36A2024B-E8BD-4FCF-8089-434B8B934073}" destId="{27F08335-8689-442D-A357-F8F0D54CF1F4}" srcOrd="0" destOrd="0" presId="urn:microsoft.com/office/officeart/2018/2/layout/IconVerticalSolidList"/>
    <dgm:cxn modelId="{CC295CF7-50B2-4D3F-B2C6-6599934CEB85}" type="presParOf" srcId="{36A2024B-E8BD-4FCF-8089-434B8B934073}" destId="{288FA35A-3124-4F52-93C9-D1A784A1F0A8}" srcOrd="1" destOrd="0" presId="urn:microsoft.com/office/officeart/2018/2/layout/IconVerticalSolidList"/>
    <dgm:cxn modelId="{308A6A88-6110-4A5D-B945-3D0A138C3983}" type="presParOf" srcId="{36A2024B-E8BD-4FCF-8089-434B8B934073}" destId="{1AA36A75-3161-4FAA-96F9-F8B4B3656C08}" srcOrd="2" destOrd="0" presId="urn:microsoft.com/office/officeart/2018/2/layout/IconVerticalSolidList"/>
    <dgm:cxn modelId="{2003905D-FFE0-4AF2-8835-C58D8528C23F}" type="presParOf" srcId="{36A2024B-E8BD-4FCF-8089-434B8B934073}" destId="{40B4E781-3C58-43E3-BC37-32DFDDF4F97D}" srcOrd="3" destOrd="0" presId="urn:microsoft.com/office/officeart/2018/2/layout/IconVerticalSolidList"/>
    <dgm:cxn modelId="{AFD297F7-3F3A-4B67-BB4B-3D067D9E5F86}" type="presParOf" srcId="{6D3B6193-C57E-4C8D-B98D-02676E12BBAA}" destId="{7EBC4D1D-B2CE-44CC-8668-26BDE85D94D3}" srcOrd="1" destOrd="0" presId="urn:microsoft.com/office/officeart/2018/2/layout/IconVerticalSolidList"/>
    <dgm:cxn modelId="{5D18467B-514D-4D5B-BD57-AF4F55BB6E0F}" type="presParOf" srcId="{6D3B6193-C57E-4C8D-B98D-02676E12BBAA}" destId="{03382C42-AB34-44EA-AE4E-5383905D6676}" srcOrd="2" destOrd="0" presId="urn:microsoft.com/office/officeart/2018/2/layout/IconVerticalSolidList"/>
    <dgm:cxn modelId="{B83FFECE-77EB-48A8-9B66-0FCBC358ECAC}" type="presParOf" srcId="{03382C42-AB34-44EA-AE4E-5383905D6676}" destId="{314A71B9-1ECA-4C2D-AAE6-14FF1BC3492E}" srcOrd="0" destOrd="0" presId="urn:microsoft.com/office/officeart/2018/2/layout/IconVerticalSolidList"/>
    <dgm:cxn modelId="{EC45B56A-7678-41EF-A4A3-09EC79991AC0}" type="presParOf" srcId="{03382C42-AB34-44EA-AE4E-5383905D6676}" destId="{03E2DBFC-587C-4821-A74A-C5F01D5DF6A7}" srcOrd="1" destOrd="0" presId="urn:microsoft.com/office/officeart/2018/2/layout/IconVerticalSolidList"/>
    <dgm:cxn modelId="{19E88E28-BD82-4E37-9496-F9A140F2CC5E}" type="presParOf" srcId="{03382C42-AB34-44EA-AE4E-5383905D6676}" destId="{36D4F873-374D-484C-8DBF-CC3AF3000389}" srcOrd="2" destOrd="0" presId="urn:microsoft.com/office/officeart/2018/2/layout/IconVerticalSolidList"/>
    <dgm:cxn modelId="{EA55E16C-7895-4601-BC45-BE083F2DC88F}" type="presParOf" srcId="{03382C42-AB34-44EA-AE4E-5383905D6676}" destId="{8098C50F-3506-4268-B444-EBC02D9274BF}" srcOrd="3" destOrd="0" presId="urn:microsoft.com/office/officeart/2018/2/layout/IconVerticalSolidList"/>
    <dgm:cxn modelId="{CE1FF86C-B810-4788-8A49-7BA9E490B15E}" type="presParOf" srcId="{6D3B6193-C57E-4C8D-B98D-02676E12BBAA}" destId="{6536C424-4819-47C0-8B7F-5B69C6CB9B26}" srcOrd="3" destOrd="0" presId="urn:microsoft.com/office/officeart/2018/2/layout/IconVerticalSolidList"/>
    <dgm:cxn modelId="{29D4DB64-90C5-452A-8DDA-384EF7507E62}" type="presParOf" srcId="{6D3B6193-C57E-4C8D-B98D-02676E12BBAA}" destId="{B15512E7-83B8-44BD-8C18-CC803EE9830D}" srcOrd="4" destOrd="0" presId="urn:microsoft.com/office/officeart/2018/2/layout/IconVerticalSolidList"/>
    <dgm:cxn modelId="{51541ADD-27EF-4F61-AEBF-6B637C22494B}" type="presParOf" srcId="{B15512E7-83B8-44BD-8C18-CC803EE9830D}" destId="{BA0468C0-F7B7-4BD2-A0A9-3697FBC81D7B}" srcOrd="0" destOrd="0" presId="urn:microsoft.com/office/officeart/2018/2/layout/IconVerticalSolidList"/>
    <dgm:cxn modelId="{86229C3D-D9D6-4DD9-B31F-591C58C8887A}" type="presParOf" srcId="{B15512E7-83B8-44BD-8C18-CC803EE9830D}" destId="{AE72D115-46A4-41B7-96B0-81B938DF1656}" srcOrd="1" destOrd="0" presId="urn:microsoft.com/office/officeart/2018/2/layout/IconVerticalSolidList"/>
    <dgm:cxn modelId="{454A7BC6-38E1-4808-8383-ADF2FF777625}" type="presParOf" srcId="{B15512E7-83B8-44BD-8C18-CC803EE9830D}" destId="{42B57AC0-04DF-40C5-94E5-8643D6DEEA7B}" srcOrd="2" destOrd="0" presId="urn:microsoft.com/office/officeart/2018/2/layout/IconVerticalSolidList"/>
    <dgm:cxn modelId="{ACCA94B6-23D6-47AC-8925-182CC1708911}" type="presParOf" srcId="{B15512E7-83B8-44BD-8C18-CC803EE9830D}" destId="{58764CA5-FE65-4219-8160-7FD59CD362D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3F8CC9-B5E2-47F1-99F6-24F44FD6774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B84EA04-976A-4DED-96F0-ABF32C72F3E2}">
      <dgm:prSet/>
      <dgm:spPr/>
      <dgm:t>
        <a:bodyPr/>
        <a:lstStyle/>
        <a:p>
          <a:r>
            <a:rPr lang="en-IN"/>
            <a:t>Selfsupervised learning based methods have achieved remarkable success recently and have become the dominant approach in USOD.</a:t>
          </a:r>
          <a:endParaRPr lang="en-US"/>
        </a:p>
      </dgm:t>
    </dgm:pt>
    <dgm:pt modelId="{56ADD428-AA59-497D-BA30-BC3A283DDB03}" type="parTrans" cxnId="{DEFA03AF-6054-4D4C-B021-CB3DC54CE3E5}">
      <dgm:prSet/>
      <dgm:spPr/>
      <dgm:t>
        <a:bodyPr/>
        <a:lstStyle/>
        <a:p>
          <a:endParaRPr lang="en-US"/>
        </a:p>
      </dgm:t>
    </dgm:pt>
    <dgm:pt modelId="{34307812-78D5-4C7A-BBCD-FB15E6920DC3}" type="sibTrans" cxnId="{DEFA03AF-6054-4D4C-B021-CB3DC54CE3E5}">
      <dgm:prSet/>
      <dgm:spPr/>
      <dgm:t>
        <a:bodyPr/>
        <a:lstStyle/>
        <a:p>
          <a:endParaRPr lang="en-US"/>
        </a:p>
      </dgm:t>
    </dgm:pt>
    <dgm:pt modelId="{0A8879D5-334C-4B91-83B3-7EA8EF4B0DBA}">
      <dgm:prSet/>
      <dgm:spPr/>
      <dgm:t>
        <a:bodyPr/>
        <a:lstStyle/>
        <a:p>
          <a:r>
            <a:rPr lang="en-IN"/>
            <a:t>we observed that two distribution biases of salient objects limit further performance improvement of the USOD methods, namely, contrast distribution bias and spatial distribution bias</a:t>
          </a:r>
          <a:endParaRPr lang="en-US"/>
        </a:p>
      </dgm:t>
    </dgm:pt>
    <dgm:pt modelId="{8E4CA17D-22FD-4C02-8E3D-308F7C871E39}" type="parTrans" cxnId="{AE4B54FB-BCD5-408A-8276-5F46229B223C}">
      <dgm:prSet/>
      <dgm:spPr/>
      <dgm:t>
        <a:bodyPr/>
        <a:lstStyle/>
        <a:p>
          <a:endParaRPr lang="en-US"/>
        </a:p>
      </dgm:t>
    </dgm:pt>
    <dgm:pt modelId="{89E012EF-A75D-4587-8CE9-3A9DDB1BFB21}" type="sibTrans" cxnId="{AE4B54FB-BCD5-408A-8276-5F46229B223C}">
      <dgm:prSet/>
      <dgm:spPr/>
      <dgm:t>
        <a:bodyPr/>
        <a:lstStyle/>
        <a:p>
          <a:endParaRPr lang="en-US"/>
        </a:p>
      </dgm:t>
    </dgm:pt>
    <dgm:pt modelId="{B2C213F1-8BEC-4490-AFF6-9405D136360E}">
      <dgm:prSet/>
      <dgm:spPr/>
      <dgm:t>
        <a:bodyPr/>
        <a:lstStyle/>
        <a:p>
          <a:r>
            <a:rPr lang="en-IN"/>
            <a:t>We propose a causal based debiasing framework to disentangle the model from the impact of such biases</a:t>
          </a:r>
          <a:endParaRPr lang="en-US"/>
        </a:p>
      </dgm:t>
    </dgm:pt>
    <dgm:pt modelId="{247C718F-BB5F-4487-88AE-E83A98025FB1}" type="parTrans" cxnId="{14FA4754-884B-4A56-B69F-82010F46536A}">
      <dgm:prSet/>
      <dgm:spPr/>
      <dgm:t>
        <a:bodyPr/>
        <a:lstStyle/>
        <a:p>
          <a:endParaRPr lang="en-US"/>
        </a:p>
      </dgm:t>
    </dgm:pt>
    <dgm:pt modelId="{6A900CE8-494E-4878-898F-2E394A638D3F}" type="sibTrans" cxnId="{14FA4754-884B-4A56-B69F-82010F46536A}">
      <dgm:prSet/>
      <dgm:spPr/>
      <dgm:t>
        <a:bodyPr/>
        <a:lstStyle/>
        <a:p>
          <a:endParaRPr lang="en-US"/>
        </a:p>
      </dgm:t>
    </dgm:pt>
    <dgm:pt modelId="{8CEDEB66-AB9D-40BF-8A60-D4CADCADFF5F}">
      <dgm:prSet/>
      <dgm:spPr/>
      <dgm:t>
        <a:bodyPr/>
        <a:lstStyle/>
        <a:p>
          <a:r>
            <a:rPr lang="en-IN"/>
            <a:t>we use causal intervention to perform deconfounded model training to minimize the contrast distribution bias and propose an image-level weighting strategy that softly weights each image’s importance according to the spatial distribution bias map</a:t>
          </a:r>
          <a:endParaRPr lang="en-US"/>
        </a:p>
      </dgm:t>
    </dgm:pt>
    <dgm:pt modelId="{CCF6F819-7B7A-4A05-9CE0-F04D44C9DBCB}" type="parTrans" cxnId="{54E212D8-68CE-4A7E-8061-2E56BA0E2000}">
      <dgm:prSet/>
      <dgm:spPr/>
      <dgm:t>
        <a:bodyPr/>
        <a:lstStyle/>
        <a:p>
          <a:endParaRPr lang="en-US"/>
        </a:p>
      </dgm:t>
    </dgm:pt>
    <dgm:pt modelId="{55F5FCF1-A034-4BB2-9A47-F00C57827F1F}" type="sibTrans" cxnId="{54E212D8-68CE-4A7E-8061-2E56BA0E2000}">
      <dgm:prSet/>
      <dgm:spPr/>
      <dgm:t>
        <a:bodyPr/>
        <a:lstStyle/>
        <a:p>
          <a:endParaRPr lang="en-US"/>
        </a:p>
      </dgm:t>
    </dgm:pt>
    <dgm:pt modelId="{3CEAC718-D285-49CC-90C5-F9ECCF8D017B}" type="pres">
      <dgm:prSet presAssocID="{2A3F8CC9-B5E2-47F1-99F6-24F44FD67741}" presName="linear" presStyleCnt="0">
        <dgm:presLayoutVars>
          <dgm:animLvl val="lvl"/>
          <dgm:resizeHandles val="exact"/>
        </dgm:presLayoutVars>
      </dgm:prSet>
      <dgm:spPr/>
      <dgm:t>
        <a:bodyPr/>
        <a:lstStyle/>
        <a:p>
          <a:endParaRPr lang="en-IN"/>
        </a:p>
      </dgm:t>
    </dgm:pt>
    <dgm:pt modelId="{E83C910F-5C82-4C36-803B-BAEC7ADECF33}" type="pres">
      <dgm:prSet presAssocID="{8B84EA04-976A-4DED-96F0-ABF32C72F3E2}" presName="parentText" presStyleLbl="node1" presStyleIdx="0" presStyleCnt="4">
        <dgm:presLayoutVars>
          <dgm:chMax val="0"/>
          <dgm:bulletEnabled val="1"/>
        </dgm:presLayoutVars>
      </dgm:prSet>
      <dgm:spPr/>
      <dgm:t>
        <a:bodyPr/>
        <a:lstStyle/>
        <a:p>
          <a:endParaRPr lang="en-IN"/>
        </a:p>
      </dgm:t>
    </dgm:pt>
    <dgm:pt modelId="{33079AF3-8481-4228-BB5E-8D68C63DE819}" type="pres">
      <dgm:prSet presAssocID="{34307812-78D5-4C7A-BBCD-FB15E6920DC3}" presName="spacer" presStyleCnt="0"/>
      <dgm:spPr/>
    </dgm:pt>
    <dgm:pt modelId="{9F158D09-94E1-41B2-9A74-3CB5D414936E}" type="pres">
      <dgm:prSet presAssocID="{0A8879D5-334C-4B91-83B3-7EA8EF4B0DBA}" presName="parentText" presStyleLbl="node1" presStyleIdx="1" presStyleCnt="4">
        <dgm:presLayoutVars>
          <dgm:chMax val="0"/>
          <dgm:bulletEnabled val="1"/>
        </dgm:presLayoutVars>
      </dgm:prSet>
      <dgm:spPr/>
      <dgm:t>
        <a:bodyPr/>
        <a:lstStyle/>
        <a:p>
          <a:endParaRPr lang="en-IN"/>
        </a:p>
      </dgm:t>
    </dgm:pt>
    <dgm:pt modelId="{8E8B5879-298C-4915-A942-E4F2C1F6EF2F}" type="pres">
      <dgm:prSet presAssocID="{89E012EF-A75D-4587-8CE9-3A9DDB1BFB21}" presName="spacer" presStyleCnt="0"/>
      <dgm:spPr/>
    </dgm:pt>
    <dgm:pt modelId="{7CFE03BA-C462-40A8-9EA5-C3CA89CBB9A0}" type="pres">
      <dgm:prSet presAssocID="{B2C213F1-8BEC-4490-AFF6-9405D136360E}" presName="parentText" presStyleLbl="node1" presStyleIdx="2" presStyleCnt="4">
        <dgm:presLayoutVars>
          <dgm:chMax val="0"/>
          <dgm:bulletEnabled val="1"/>
        </dgm:presLayoutVars>
      </dgm:prSet>
      <dgm:spPr/>
      <dgm:t>
        <a:bodyPr/>
        <a:lstStyle/>
        <a:p>
          <a:endParaRPr lang="en-IN"/>
        </a:p>
      </dgm:t>
    </dgm:pt>
    <dgm:pt modelId="{E7456004-C41C-44DE-B703-C7D5753A4285}" type="pres">
      <dgm:prSet presAssocID="{6A900CE8-494E-4878-898F-2E394A638D3F}" presName="spacer" presStyleCnt="0"/>
      <dgm:spPr/>
    </dgm:pt>
    <dgm:pt modelId="{BC8B3A3B-AE44-45CC-A069-552D9CA4E6E4}" type="pres">
      <dgm:prSet presAssocID="{8CEDEB66-AB9D-40BF-8A60-D4CADCADFF5F}" presName="parentText" presStyleLbl="node1" presStyleIdx="3" presStyleCnt="4">
        <dgm:presLayoutVars>
          <dgm:chMax val="0"/>
          <dgm:bulletEnabled val="1"/>
        </dgm:presLayoutVars>
      </dgm:prSet>
      <dgm:spPr/>
      <dgm:t>
        <a:bodyPr/>
        <a:lstStyle/>
        <a:p>
          <a:endParaRPr lang="en-IN"/>
        </a:p>
      </dgm:t>
    </dgm:pt>
  </dgm:ptLst>
  <dgm:cxnLst>
    <dgm:cxn modelId="{CA8A2E13-E2E4-4AB6-BCDA-3B9E5E6EDE1A}" type="presOf" srcId="{8B84EA04-976A-4DED-96F0-ABF32C72F3E2}" destId="{E83C910F-5C82-4C36-803B-BAEC7ADECF33}" srcOrd="0" destOrd="0" presId="urn:microsoft.com/office/officeart/2005/8/layout/vList2"/>
    <dgm:cxn modelId="{2C3A0D39-CE65-42B5-8F49-22BF72BCB0F0}" type="presOf" srcId="{2A3F8CC9-B5E2-47F1-99F6-24F44FD67741}" destId="{3CEAC718-D285-49CC-90C5-F9ECCF8D017B}" srcOrd="0" destOrd="0" presId="urn:microsoft.com/office/officeart/2005/8/layout/vList2"/>
    <dgm:cxn modelId="{54E212D8-68CE-4A7E-8061-2E56BA0E2000}" srcId="{2A3F8CC9-B5E2-47F1-99F6-24F44FD67741}" destId="{8CEDEB66-AB9D-40BF-8A60-D4CADCADFF5F}" srcOrd="3" destOrd="0" parTransId="{CCF6F819-7B7A-4A05-9CE0-F04D44C9DBCB}" sibTransId="{55F5FCF1-A034-4BB2-9A47-F00C57827F1F}"/>
    <dgm:cxn modelId="{DEFA03AF-6054-4D4C-B021-CB3DC54CE3E5}" srcId="{2A3F8CC9-B5E2-47F1-99F6-24F44FD67741}" destId="{8B84EA04-976A-4DED-96F0-ABF32C72F3E2}" srcOrd="0" destOrd="0" parTransId="{56ADD428-AA59-497D-BA30-BC3A283DDB03}" sibTransId="{34307812-78D5-4C7A-BBCD-FB15E6920DC3}"/>
    <dgm:cxn modelId="{47D80419-8458-4C7F-9474-F44949498D25}" type="presOf" srcId="{B2C213F1-8BEC-4490-AFF6-9405D136360E}" destId="{7CFE03BA-C462-40A8-9EA5-C3CA89CBB9A0}" srcOrd="0" destOrd="0" presId="urn:microsoft.com/office/officeart/2005/8/layout/vList2"/>
    <dgm:cxn modelId="{C0EE99F5-BC31-4207-8AD1-519FB192F2BE}" type="presOf" srcId="{0A8879D5-334C-4B91-83B3-7EA8EF4B0DBA}" destId="{9F158D09-94E1-41B2-9A74-3CB5D414936E}" srcOrd="0" destOrd="0" presId="urn:microsoft.com/office/officeart/2005/8/layout/vList2"/>
    <dgm:cxn modelId="{4E0FD101-63DD-4F86-A2BF-6315D8B98EFA}" type="presOf" srcId="{8CEDEB66-AB9D-40BF-8A60-D4CADCADFF5F}" destId="{BC8B3A3B-AE44-45CC-A069-552D9CA4E6E4}" srcOrd="0" destOrd="0" presId="urn:microsoft.com/office/officeart/2005/8/layout/vList2"/>
    <dgm:cxn modelId="{AE4B54FB-BCD5-408A-8276-5F46229B223C}" srcId="{2A3F8CC9-B5E2-47F1-99F6-24F44FD67741}" destId="{0A8879D5-334C-4B91-83B3-7EA8EF4B0DBA}" srcOrd="1" destOrd="0" parTransId="{8E4CA17D-22FD-4C02-8E3D-308F7C871E39}" sibTransId="{89E012EF-A75D-4587-8CE9-3A9DDB1BFB21}"/>
    <dgm:cxn modelId="{14FA4754-884B-4A56-B69F-82010F46536A}" srcId="{2A3F8CC9-B5E2-47F1-99F6-24F44FD67741}" destId="{B2C213F1-8BEC-4490-AFF6-9405D136360E}" srcOrd="2" destOrd="0" parTransId="{247C718F-BB5F-4487-88AE-E83A98025FB1}" sibTransId="{6A900CE8-494E-4878-898F-2E394A638D3F}"/>
    <dgm:cxn modelId="{9348CA8C-217D-4991-A92F-E8DBAA89468B}" type="presParOf" srcId="{3CEAC718-D285-49CC-90C5-F9ECCF8D017B}" destId="{E83C910F-5C82-4C36-803B-BAEC7ADECF33}" srcOrd="0" destOrd="0" presId="urn:microsoft.com/office/officeart/2005/8/layout/vList2"/>
    <dgm:cxn modelId="{4CB3DAF6-EB5E-4A9F-ADE3-575BC0B84D8C}" type="presParOf" srcId="{3CEAC718-D285-49CC-90C5-F9ECCF8D017B}" destId="{33079AF3-8481-4228-BB5E-8D68C63DE819}" srcOrd="1" destOrd="0" presId="urn:microsoft.com/office/officeart/2005/8/layout/vList2"/>
    <dgm:cxn modelId="{893B5F22-9B90-498F-BA3B-73D557C100AD}" type="presParOf" srcId="{3CEAC718-D285-49CC-90C5-F9ECCF8D017B}" destId="{9F158D09-94E1-41B2-9A74-3CB5D414936E}" srcOrd="2" destOrd="0" presId="urn:microsoft.com/office/officeart/2005/8/layout/vList2"/>
    <dgm:cxn modelId="{F03B497E-A9DB-4ECD-81E0-DC524017E82A}" type="presParOf" srcId="{3CEAC718-D285-49CC-90C5-F9ECCF8D017B}" destId="{8E8B5879-298C-4915-A942-E4F2C1F6EF2F}" srcOrd="3" destOrd="0" presId="urn:microsoft.com/office/officeart/2005/8/layout/vList2"/>
    <dgm:cxn modelId="{1F2B691E-2252-44ED-B473-20BF1819C3DA}" type="presParOf" srcId="{3CEAC718-D285-49CC-90C5-F9ECCF8D017B}" destId="{7CFE03BA-C462-40A8-9EA5-C3CA89CBB9A0}" srcOrd="4" destOrd="0" presId="urn:microsoft.com/office/officeart/2005/8/layout/vList2"/>
    <dgm:cxn modelId="{9C4AF237-A760-4EF8-A230-630294995D01}" type="presParOf" srcId="{3CEAC718-D285-49CC-90C5-F9ECCF8D017B}" destId="{E7456004-C41C-44DE-B703-C7D5753A4285}" srcOrd="5" destOrd="0" presId="urn:microsoft.com/office/officeart/2005/8/layout/vList2"/>
    <dgm:cxn modelId="{A3720423-85F0-49E0-9890-B8CAE3231509}" type="presParOf" srcId="{3CEAC718-D285-49CC-90C5-F9ECCF8D017B}" destId="{BC8B3A3B-AE44-45CC-A069-552D9CA4E6E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08335-8689-442D-A357-F8F0D54CF1F4}">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8FA35A-3124-4F52-93C9-D1A784A1F0A8}">
      <dsp:nvSpPr>
        <dsp:cNvPr id="0" name=""/>
        <dsp:cNvSpPr/>
      </dsp:nvSpPr>
      <dsp:spPr>
        <a:xfrm>
          <a:off x="376522" y="280590"/>
          <a:ext cx="684586" cy="68458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B4E781-3C58-43E3-BC37-32DFDDF4F97D}">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lvl="0" algn="l" defTabSz="933450">
            <a:lnSpc>
              <a:spcPct val="100000"/>
            </a:lnSpc>
            <a:spcBef>
              <a:spcPct val="0"/>
            </a:spcBef>
            <a:spcAft>
              <a:spcPct val="35000"/>
            </a:spcAft>
          </a:pPr>
          <a:r>
            <a:rPr lang="en-IN" sz="2100" kern="1200" dirty="0"/>
            <a:t>Unsupervised Salient Object Detection (USOD) is a promising yet challenging task that aims to learn a salient object detection model without any ground-truth labels</a:t>
          </a:r>
          <a:endParaRPr lang="en-US" sz="2100" kern="1200" dirty="0"/>
        </a:p>
      </dsp:txBody>
      <dsp:txXfrm>
        <a:off x="1437631" y="531"/>
        <a:ext cx="9077968" cy="1244702"/>
      </dsp:txXfrm>
    </dsp:sp>
    <dsp:sp modelId="{314A71B9-1ECA-4C2D-AAE6-14FF1BC3492E}">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2DBFC-587C-4821-A74A-C5F01D5DF6A7}">
      <dsp:nvSpPr>
        <dsp:cNvPr id="0" name=""/>
        <dsp:cNvSpPr/>
      </dsp:nvSpPr>
      <dsp:spPr>
        <a:xfrm>
          <a:off x="376522" y="1836468"/>
          <a:ext cx="684586" cy="68458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98C50F-3506-4268-B444-EBC02D9274BF}">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lvl="0" algn="l" defTabSz="933450">
            <a:lnSpc>
              <a:spcPct val="100000"/>
            </a:lnSpc>
            <a:spcBef>
              <a:spcPct val="0"/>
            </a:spcBef>
            <a:spcAft>
              <a:spcPct val="35000"/>
            </a:spcAft>
          </a:pPr>
          <a:r>
            <a:rPr lang="en-US" sz="2100" kern="1200" dirty="0"/>
            <a:t>Salient object means to localize important object from an </a:t>
          </a:r>
          <a:r>
            <a:rPr lang="en-US" sz="2100" kern="1200" dirty="0" err="1"/>
            <a:t>Image,In</a:t>
          </a:r>
          <a:r>
            <a:rPr lang="en-US" sz="2100" kern="1200" dirty="0"/>
            <a:t> terms of human eye perspective</a:t>
          </a:r>
        </a:p>
      </dsp:txBody>
      <dsp:txXfrm>
        <a:off x="1437631" y="1556410"/>
        <a:ext cx="9077968" cy="1244702"/>
      </dsp:txXfrm>
    </dsp:sp>
    <dsp:sp modelId="{BA0468C0-F7B7-4BD2-A0A9-3697FBC81D7B}">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72D115-46A4-41B7-96B0-81B938DF1656}">
      <dsp:nvSpPr>
        <dsp:cNvPr id="0" name=""/>
        <dsp:cNvSpPr/>
      </dsp:nvSpPr>
      <dsp:spPr>
        <a:xfrm>
          <a:off x="376522" y="3392347"/>
          <a:ext cx="684586" cy="68458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764CA5-FE65-4219-8160-7FD59CD362D6}">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lvl="0" algn="l" defTabSz="933450" rtl="0">
            <a:lnSpc>
              <a:spcPct val="100000"/>
            </a:lnSpc>
            <a:spcBef>
              <a:spcPct val="0"/>
            </a:spcBef>
            <a:spcAft>
              <a:spcPct val="35000"/>
            </a:spcAft>
          </a:pPr>
          <a:r>
            <a:rPr lang="en-US" sz="2100" kern="1200" dirty="0"/>
            <a:t>Framing an Causal Bayesian network to debias the contrast distribution and spatial distribution bias</a:t>
          </a:r>
          <a:r>
            <a:rPr lang="en-US" sz="2100" kern="1200" dirty="0">
              <a:latin typeface="Calibri Light" panose="020F0302020204030204"/>
            </a:rPr>
            <a:t> </a:t>
          </a:r>
          <a:endParaRPr lang="en-US" sz="2100" kern="1200" dirty="0"/>
        </a:p>
      </dsp:txBody>
      <dsp:txXfrm>
        <a:off x="1437631" y="3112289"/>
        <a:ext cx="9077968" cy="1244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C910F-5C82-4C36-803B-BAEC7ADECF33}">
      <dsp:nvSpPr>
        <dsp:cNvPr id="0" name=""/>
        <dsp:cNvSpPr/>
      </dsp:nvSpPr>
      <dsp:spPr>
        <a:xfrm>
          <a:off x="0" y="241990"/>
          <a:ext cx="6263640" cy="121845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IN" sz="1700" kern="1200"/>
            <a:t>Selfsupervised learning based methods have achieved remarkable success recently and have become the dominant approach in USOD.</a:t>
          </a:r>
          <a:endParaRPr lang="en-US" sz="1700" kern="1200"/>
        </a:p>
      </dsp:txBody>
      <dsp:txXfrm>
        <a:off x="59480" y="301470"/>
        <a:ext cx="6144680" cy="1099496"/>
      </dsp:txXfrm>
    </dsp:sp>
    <dsp:sp modelId="{9F158D09-94E1-41B2-9A74-3CB5D414936E}">
      <dsp:nvSpPr>
        <dsp:cNvPr id="0" name=""/>
        <dsp:cNvSpPr/>
      </dsp:nvSpPr>
      <dsp:spPr>
        <a:xfrm>
          <a:off x="0" y="1509407"/>
          <a:ext cx="6263640" cy="1218456"/>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IN" sz="1700" kern="1200"/>
            <a:t>we observed that two distribution biases of salient objects limit further performance improvement of the USOD methods, namely, contrast distribution bias and spatial distribution bias</a:t>
          </a:r>
          <a:endParaRPr lang="en-US" sz="1700" kern="1200"/>
        </a:p>
      </dsp:txBody>
      <dsp:txXfrm>
        <a:off x="59480" y="1568887"/>
        <a:ext cx="6144680" cy="1099496"/>
      </dsp:txXfrm>
    </dsp:sp>
    <dsp:sp modelId="{7CFE03BA-C462-40A8-9EA5-C3CA89CBB9A0}">
      <dsp:nvSpPr>
        <dsp:cNvPr id="0" name=""/>
        <dsp:cNvSpPr/>
      </dsp:nvSpPr>
      <dsp:spPr>
        <a:xfrm>
          <a:off x="0" y="2776824"/>
          <a:ext cx="6263640" cy="1218456"/>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IN" sz="1700" kern="1200"/>
            <a:t>We propose a causal based debiasing framework to disentangle the model from the impact of such biases</a:t>
          </a:r>
          <a:endParaRPr lang="en-US" sz="1700" kern="1200"/>
        </a:p>
      </dsp:txBody>
      <dsp:txXfrm>
        <a:off x="59480" y="2836304"/>
        <a:ext cx="6144680" cy="1099496"/>
      </dsp:txXfrm>
    </dsp:sp>
    <dsp:sp modelId="{BC8B3A3B-AE44-45CC-A069-552D9CA4E6E4}">
      <dsp:nvSpPr>
        <dsp:cNvPr id="0" name=""/>
        <dsp:cNvSpPr/>
      </dsp:nvSpPr>
      <dsp:spPr>
        <a:xfrm>
          <a:off x="0" y="4044240"/>
          <a:ext cx="6263640" cy="1218456"/>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IN" sz="1700" kern="1200"/>
            <a:t>we use causal intervention to perform deconfounded model training to minimize the contrast distribution bias and propose an image-level weighting strategy that softly weights each image’s importance according to the spatial distribution bias map</a:t>
          </a:r>
          <a:endParaRPr lang="en-US" sz="1700" kern="1200"/>
        </a:p>
      </dsp:txBody>
      <dsp:txXfrm>
        <a:off x="59480" y="4103720"/>
        <a:ext cx="6144680" cy="10994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3B31461D-5909-476F-8169-BCCCBD57CB9F}" type="datetimeFigureOut">
              <a:rPr lang="en-IN" smtClean="0"/>
              <a:t>10-02-2023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1418B7-822E-4D82-85CD-70E74A16C723}" type="slidenum">
              <a:rPr lang="en-IN" smtClean="0"/>
              <a:t>‹#›</a:t>
            </a:fld>
            <a:endParaRPr lang="en-IN"/>
          </a:p>
        </p:txBody>
      </p:sp>
    </p:spTree>
    <p:extLst>
      <p:ext uri="{BB962C8B-B14F-4D97-AF65-F5344CB8AC3E}">
        <p14:creationId xmlns:p14="http://schemas.microsoft.com/office/powerpoint/2010/main" val="2382385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B31461D-5909-476F-8169-BCCCBD57CB9F}" type="datetimeFigureOut">
              <a:rPr lang="en-IN" smtClean="0"/>
              <a:t>10-02-2023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1418B7-822E-4D82-85CD-70E74A16C723}" type="slidenum">
              <a:rPr lang="en-IN" smtClean="0"/>
              <a:t>‹#›</a:t>
            </a:fld>
            <a:endParaRPr lang="en-IN"/>
          </a:p>
        </p:txBody>
      </p:sp>
    </p:spTree>
    <p:extLst>
      <p:ext uri="{BB962C8B-B14F-4D97-AF65-F5344CB8AC3E}">
        <p14:creationId xmlns:p14="http://schemas.microsoft.com/office/powerpoint/2010/main" val="2851311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B31461D-5909-476F-8169-BCCCBD57CB9F}" type="datetimeFigureOut">
              <a:rPr lang="en-IN" smtClean="0"/>
              <a:t>10-02-2023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1418B7-822E-4D82-85CD-70E74A16C723}" type="slidenum">
              <a:rPr lang="en-IN" smtClean="0"/>
              <a:t>‹#›</a:t>
            </a:fld>
            <a:endParaRPr lang="en-IN"/>
          </a:p>
        </p:txBody>
      </p:sp>
    </p:spTree>
    <p:extLst>
      <p:ext uri="{BB962C8B-B14F-4D97-AF65-F5344CB8AC3E}">
        <p14:creationId xmlns:p14="http://schemas.microsoft.com/office/powerpoint/2010/main" val="2044263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B31461D-5909-476F-8169-BCCCBD57CB9F}" type="datetimeFigureOut">
              <a:rPr lang="en-IN" smtClean="0"/>
              <a:t>10-02-2023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1418B7-822E-4D82-85CD-70E74A16C723}" type="slidenum">
              <a:rPr lang="en-IN" smtClean="0"/>
              <a:t>‹#›</a:t>
            </a:fld>
            <a:endParaRPr lang="en-IN"/>
          </a:p>
        </p:txBody>
      </p:sp>
    </p:spTree>
    <p:extLst>
      <p:ext uri="{BB962C8B-B14F-4D97-AF65-F5344CB8AC3E}">
        <p14:creationId xmlns:p14="http://schemas.microsoft.com/office/powerpoint/2010/main" val="3923159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31461D-5909-476F-8169-BCCCBD57CB9F}" type="datetimeFigureOut">
              <a:rPr lang="en-IN" smtClean="0"/>
              <a:t>10-02-2023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1418B7-822E-4D82-85CD-70E74A16C723}" type="slidenum">
              <a:rPr lang="en-IN" smtClean="0"/>
              <a:t>‹#›</a:t>
            </a:fld>
            <a:endParaRPr lang="en-IN"/>
          </a:p>
        </p:txBody>
      </p:sp>
    </p:spTree>
    <p:extLst>
      <p:ext uri="{BB962C8B-B14F-4D97-AF65-F5344CB8AC3E}">
        <p14:creationId xmlns:p14="http://schemas.microsoft.com/office/powerpoint/2010/main" val="760388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B31461D-5909-476F-8169-BCCCBD57CB9F}" type="datetimeFigureOut">
              <a:rPr lang="en-IN" smtClean="0"/>
              <a:t>10-02-2023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1418B7-822E-4D82-85CD-70E74A16C723}" type="slidenum">
              <a:rPr lang="en-IN" smtClean="0"/>
              <a:t>‹#›</a:t>
            </a:fld>
            <a:endParaRPr lang="en-IN"/>
          </a:p>
        </p:txBody>
      </p:sp>
    </p:spTree>
    <p:extLst>
      <p:ext uri="{BB962C8B-B14F-4D97-AF65-F5344CB8AC3E}">
        <p14:creationId xmlns:p14="http://schemas.microsoft.com/office/powerpoint/2010/main" val="2203890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B31461D-5909-476F-8169-BCCCBD57CB9F}" type="datetimeFigureOut">
              <a:rPr lang="en-IN" smtClean="0"/>
              <a:t>10-02-2023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1418B7-822E-4D82-85CD-70E74A16C723}" type="slidenum">
              <a:rPr lang="en-IN" smtClean="0"/>
              <a:t>‹#›</a:t>
            </a:fld>
            <a:endParaRPr lang="en-IN"/>
          </a:p>
        </p:txBody>
      </p:sp>
    </p:spTree>
    <p:extLst>
      <p:ext uri="{BB962C8B-B14F-4D97-AF65-F5344CB8AC3E}">
        <p14:creationId xmlns:p14="http://schemas.microsoft.com/office/powerpoint/2010/main" val="71172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B31461D-5909-476F-8169-BCCCBD57CB9F}" type="datetimeFigureOut">
              <a:rPr lang="en-IN" smtClean="0"/>
              <a:t>10-02-2023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1418B7-822E-4D82-85CD-70E74A16C723}" type="slidenum">
              <a:rPr lang="en-IN" smtClean="0"/>
              <a:t>‹#›</a:t>
            </a:fld>
            <a:endParaRPr lang="en-IN"/>
          </a:p>
        </p:txBody>
      </p:sp>
    </p:spTree>
    <p:extLst>
      <p:ext uri="{BB962C8B-B14F-4D97-AF65-F5344CB8AC3E}">
        <p14:creationId xmlns:p14="http://schemas.microsoft.com/office/powerpoint/2010/main" val="2441726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31461D-5909-476F-8169-BCCCBD57CB9F}" type="datetimeFigureOut">
              <a:rPr lang="en-IN" smtClean="0"/>
              <a:t>10-02-2023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11418B7-822E-4D82-85CD-70E74A16C723}" type="slidenum">
              <a:rPr lang="en-IN" smtClean="0"/>
              <a:t>‹#›</a:t>
            </a:fld>
            <a:endParaRPr lang="en-IN"/>
          </a:p>
        </p:txBody>
      </p:sp>
    </p:spTree>
    <p:extLst>
      <p:ext uri="{BB962C8B-B14F-4D97-AF65-F5344CB8AC3E}">
        <p14:creationId xmlns:p14="http://schemas.microsoft.com/office/powerpoint/2010/main" val="186453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31461D-5909-476F-8169-BCCCBD57CB9F}" type="datetimeFigureOut">
              <a:rPr lang="en-IN" smtClean="0"/>
              <a:t>10-02-2023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1418B7-822E-4D82-85CD-70E74A16C723}" type="slidenum">
              <a:rPr lang="en-IN" smtClean="0"/>
              <a:t>‹#›</a:t>
            </a:fld>
            <a:endParaRPr lang="en-IN"/>
          </a:p>
        </p:txBody>
      </p:sp>
    </p:spTree>
    <p:extLst>
      <p:ext uri="{BB962C8B-B14F-4D97-AF65-F5344CB8AC3E}">
        <p14:creationId xmlns:p14="http://schemas.microsoft.com/office/powerpoint/2010/main" val="4011149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31461D-5909-476F-8169-BCCCBD57CB9F}" type="datetimeFigureOut">
              <a:rPr lang="en-IN" smtClean="0"/>
              <a:t>10-02-2023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1418B7-822E-4D82-85CD-70E74A16C723}" type="slidenum">
              <a:rPr lang="en-IN" smtClean="0"/>
              <a:t>‹#›</a:t>
            </a:fld>
            <a:endParaRPr lang="en-IN"/>
          </a:p>
        </p:txBody>
      </p:sp>
    </p:spTree>
    <p:extLst>
      <p:ext uri="{BB962C8B-B14F-4D97-AF65-F5344CB8AC3E}">
        <p14:creationId xmlns:p14="http://schemas.microsoft.com/office/powerpoint/2010/main" val="5373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31461D-5909-476F-8169-BCCCBD57CB9F}" type="datetimeFigureOut">
              <a:rPr lang="en-IN" smtClean="0"/>
              <a:t>10-02-2023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1418B7-822E-4D82-85CD-70E74A16C723}" type="slidenum">
              <a:rPr lang="en-IN" smtClean="0"/>
              <a:t>‹#›</a:t>
            </a:fld>
            <a:endParaRPr lang="en-IN"/>
          </a:p>
        </p:txBody>
      </p:sp>
    </p:spTree>
    <p:extLst>
      <p:ext uri="{BB962C8B-B14F-4D97-AF65-F5344CB8AC3E}">
        <p14:creationId xmlns:p14="http://schemas.microsoft.com/office/powerpoint/2010/main" val="113982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fif"/><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xmlns="" id="{88294908-8B00-4F58-BBBA-20F71A40AA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xmlns="" id="{4364C879-1404-4203-8E9D-CC5DE0A621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xmlns="" id="{84617302-4B0D-4351-A6BB-6F0930D943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xmlns="" id="{DA2C7802-C2E0-4218-8F89-8DD7CCD2CD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xmlns="" id="{A6D7111A-21E5-4EE9-8A78-10E5530F01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xmlns="" id="{A3969E80-A77B-49FC-9122-D89AFD5EE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Rectangle 44">
            <a:extLst>
              <a:ext uri="{FF2B5EF4-FFF2-40B4-BE49-F238E27FC236}">
                <a16:creationId xmlns:a16="http://schemas.microsoft.com/office/drawing/2014/main" xmlns="" id="{1849CA57-76BD-4CF2-80BA-D7A46A01B7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47" name="Freeform: Shape 46">
            <a:extLst>
              <a:ext uri="{FF2B5EF4-FFF2-40B4-BE49-F238E27FC236}">
                <a16:creationId xmlns:a16="http://schemas.microsoft.com/office/drawing/2014/main" xmlns="" id="{35E9085E-E730-4768-83D4-6CB7E98971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xmlns="" id="{973272FE-A474-4CAE-8CA2-BCC8B476C3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p:cNvSpPr>
            <a:spLocks noGrp="1"/>
          </p:cNvSpPr>
          <p:nvPr>
            <p:ph type="subTitle" idx="1"/>
          </p:nvPr>
        </p:nvSpPr>
        <p:spPr>
          <a:xfrm>
            <a:off x="4439633" y="4518923"/>
            <a:ext cx="3312734" cy="1141851"/>
          </a:xfrm>
          <a:noFill/>
        </p:spPr>
        <p:txBody>
          <a:bodyPr>
            <a:normAutofit/>
          </a:bodyPr>
          <a:lstStyle/>
          <a:p>
            <a:r>
              <a:rPr lang="en-US" sz="1900">
                <a:solidFill>
                  <a:srgbClr val="080808"/>
                </a:solidFill>
              </a:rPr>
              <a:t>S.JAI HARISH</a:t>
            </a:r>
          </a:p>
          <a:p>
            <a:r>
              <a:rPr lang="en-US" sz="1900">
                <a:solidFill>
                  <a:srgbClr val="080808"/>
                </a:solidFill>
              </a:rPr>
              <a:t>M.TECH-AI</a:t>
            </a:r>
          </a:p>
          <a:p>
            <a:r>
              <a:rPr lang="en-US" sz="1900">
                <a:solidFill>
                  <a:srgbClr val="080808"/>
                </a:solidFill>
              </a:rPr>
              <a:t>CB.EN.P2AIE22013</a:t>
            </a:r>
            <a:endParaRPr lang="en-IN" sz="1900">
              <a:solidFill>
                <a:srgbClr val="080808"/>
              </a:solidFill>
            </a:endParaRPr>
          </a:p>
        </p:txBody>
      </p:sp>
      <p:sp>
        <p:nvSpPr>
          <p:cNvPr id="2" name="Title 1"/>
          <p:cNvSpPr>
            <a:spLocks noGrp="1"/>
          </p:cNvSpPr>
          <p:nvPr>
            <p:ph type="ctrTitle"/>
          </p:nvPr>
        </p:nvSpPr>
        <p:spPr>
          <a:xfrm>
            <a:off x="3204642" y="2353641"/>
            <a:ext cx="5782716" cy="2150719"/>
          </a:xfrm>
          <a:noFill/>
        </p:spPr>
        <p:txBody>
          <a:bodyPr anchor="ctr">
            <a:normAutofit/>
          </a:bodyPr>
          <a:lstStyle/>
          <a:p>
            <a:r>
              <a:rPr lang="en-US" sz="3600">
                <a:solidFill>
                  <a:srgbClr val="080808"/>
                </a:solidFill>
              </a:rPr>
              <a:t>A Causal Debiasing Framework for Unsupervised Salient Object Detection </a:t>
            </a:r>
            <a:endParaRPr lang="en-IN" sz="3600">
              <a:solidFill>
                <a:srgbClr val="080808"/>
              </a:solidFill>
            </a:endParaRPr>
          </a:p>
        </p:txBody>
      </p:sp>
      <p:sp>
        <p:nvSpPr>
          <p:cNvPr id="51" name="Freeform: Shape 50">
            <a:extLst>
              <a:ext uri="{FF2B5EF4-FFF2-40B4-BE49-F238E27FC236}">
                <a16:creationId xmlns:a16="http://schemas.microsoft.com/office/drawing/2014/main" xmlns="" id="{E07981EA-05A6-437C-88D7-B377B92B03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Rectangle 52">
            <a:extLst>
              <a:ext uri="{FF2B5EF4-FFF2-40B4-BE49-F238E27FC236}">
                <a16:creationId xmlns:a16="http://schemas.microsoft.com/office/drawing/2014/main" xmlns="" id="{15E3C750-986E-4769-B1AE-49289FBEE7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68634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xmlns=""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xmlns=""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xmlns=""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Isosceles Triangle 28">
            <a:extLst>
              <a:ext uri="{FF2B5EF4-FFF2-40B4-BE49-F238E27FC236}">
                <a16:creationId xmlns:a16="http://schemas.microsoft.com/office/drawing/2014/main" xmlns=""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455" y="643467"/>
            <a:ext cx="5181090" cy="5571065"/>
          </a:xfrm>
          <a:prstGeom prst="rect">
            <a:avLst/>
          </a:prstGeom>
          <a:ln>
            <a:noFill/>
          </a:ln>
        </p:spPr>
      </p:pic>
      <p:sp>
        <p:nvSpPr>
          <p:cNvPr id="31" name="Isosceles Triangle 30">
            <a:extLst>
              <a:ext uri="{FF2B5EF4-FFF2-40B4-BE49-F238E27FC236}">
                <a16:creationId xmlns:a16="http://schemas.microsoft.com/office/drawing/2014/main" xmlns=""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8630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xmlns="" id="{1BB867FF-FC45-48F7-8104-F89BE54909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xmlns="" id="{8BB56887-D0D5-4F0C-9E19-7247EB83C8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Arc 10">
            <a:extLst>
              <a:ext uri="{FF2B5EF4-FFF2-40B4-BE49-F238E27FC236}">
                <a16:creationId xmlns:a16="http://schemas.microsoft.com/office/drawing/2014/main" xmlns=""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p:cNvSpPr txBox="1"/>
          <p:nvPr/>
        </p:nvSpPr>
        <p:spPr>
          <a:xfrm>
            <a:off x="838200" y="1825625"/>
            <a:ext cx="10515600"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t>Here are some steps you can follow to implement a causal </a:t>
            </a:r>
            <a:r>
              <a:rPr lang="en-US"/>
              <a:t>debiasing</a:t>
            </a:r>
            <a:r>
              <a:rPr lang="en-US" dirty="0"/>
              <a:t> framework for unsupervised salient object detection:</a:t>
            </a:r>
            <a:endParaRPr lang="en-US"/>
          </a:p>
          <a:p>
            <a:pPr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dirty="0"/>
              <a:t>Prepare the data: You need to have a dataset of images and their corresponding ground-truth saliency </a:t>
            </a:r>
            <a:r>
              <a:rPr lang="en-US"/>
              <a:t>maps.You</a:t>
            </a:r>
            <a:r>
              <a:rPr lang="en-US" dirty="0"/>
              <a:t> can use any standard dataset for this task, such as MSRA-B, DUT-OMRON, or PASCAL-S.</a:t>
            </a:r>
            <a:endParaRPr lang="en-US"/>
          </a:p>
          <a:p>
            <a:pPr marL="285750" indent="-228600">
              <a:lnSpc>
                <a:spcPct val="90000"/>
              </a:lnSpc>
              <a:spcAft>
                <a:spcPts val="600"/>
              </a:spcAft>
              <a:buFont typeface="Arial" panose="020B0604020202020204" pitchFamily="34" charset="0"/>
              <a:buChar char="•"/>
            </a:pPr>
            <a:r>
              <a:rPr lang="en-US" dirty="0"/>
              <a:t>Preprocess the data: Perform any necessary preprocessing steps on the data, such as resizing, normalization, and augmentation.</a:t>
            </a:r>
            <a:endParaRPr lang="en-US"/>
          </a:p>
          <a:p>
            <a:pPr marL="285750" indent="-228600">
              <a:lnSpc>
                <a:spcPct val="90000"/>
              </a:lnSpc>
              <a:spcAft>
                <a:spcPts val="600"/>
              </a:spcAft>
              <a:buFont typeface="Arial" panose="020B0604020202020204" pitchFamily="34" charset="0"/>
              <a:buChar char="•"/>
            </a:pPr>
            <a:r>
              <a:rPr lang="en-US" dirty="0"/>
              <a:t>Define the causal graph: You need to define the causal graph that models the relationships between different objects and their saliency. You can use a graph neural network or any other suitable technique to do this.</a:t>
            </a:r>
            <a:endParaRPr lang="en-US"/>
          </a:p>
          <a:p>
            <a:pPr marL="285750" indent="-228600">
              <a:lnSpc>
                <a:spcPct val="90000"/>
              </a:lnSpc>
              <a:spcAft>
                <a:spcPts val="600"/>
              </a:spcAft>
              <a:buFont typeface="Arial" panose="020B0604020202020204" pitchFamily="34" charset="0"/>
              <a:buChar char="•"/>
            </a:pPr>
            <a:r>
              <a:rPr lang="en-US" dirty="0"/>
              <a:t>Train the model: Train the model using the preprocessed data and the causal graph. You can use any standard deep learning framework, such as </a:t>
            </a:r>
            <a:r>
              <a:rPr lang="en-US"/>
              <a:t>PyTorch</a:t>
            </a:r>
            <a:r>
              <a:rPr lang="en-US" dirty="0"/>
              <a:t> or </a:t>
            </a:r>
            <a:r>
              <a:rPr lang="en-US"/>
              <a:t>TensorFlow</a:t>
            </a:r>
            <a:r>
              <a:rPr lang="en-US" dirty="0"/>
              <a:t>, for this task.</a:t>
            </a:r>
            <a:endParaRPr lang="en-US"/>
          </a:p>
          <a:p>
            <a:pPr marL="285750" indent="-228600">
              <a:lnSpc>
                <a:spcPct val="90000"/>
              </a:lnSpc>
              <a:spcAft>
                <a:spcPts val="600"/>
              </a:spcAft>
              <a:buFont typeface="Arial" panose="020B0604020202020204" pitchFamily="34" charset="0"/>
              <a:buChar char="•"/>
            </a:pPr>
            <a:r>
              <a:rPr lang="en-US" dirty="0"/>
              <a:t>Evaluate the model: Evaluate the performance of the model on a separate test set. You can use metrics such as F1 score, precision, recall, or AUC to assess the accuracy of the model.</a:t>
            </a:r>
            <a:endParaRPr lang="en-US"/>
          </a:p>
          <a:p>
            <a:pPr marL="285750" indent="-228600">
              <a:lnSpc>
                <a:spcPct val="90000"/>
              </a:lnSpc>
              <a:spcAft>
                <a:spcPts val="600"/>
              </a:spcAft>
              <a:buFont typeface="Arial" panose="020B0604020202020204" pitchFamily="34" charset="0"/>
              <a:buChar char="•"/>
            </a:pPr>
            <a:endParaRPr lang="en-US"/>
          </a:p>
        </p:txBody>
      </p:sp>
    </p:spTree>
    <p:extLst>
      <p:ext uri="{BB962C8B-B14F-4D97-AF65-F5344CB8AC3E}">
        <p14:creationId xmlns:p14="http://schemas.microsoft.com/office/powerpoint/2010/main" val="2512384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226" y="2723118"/>
            <a:ext cx="5083725" cy="346382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713" y="2664366"/>
            <a:ext cx="4403220" cy="3522576"/>
          </a:xfrm>
          <a:prstGeom prst="rect">
            <a:avLst/>
          </a:prstGeom>
        </p:spPr>
      </p:pic>
      <p:sp>
        <p:nvSpPr>
          <p:cNvPr id="6" name="TextBox 5"/>
          <p:cNvSpPr txBox="1"/>
          <p:nvPr/>
        </p:nvSpPr>
        <p:spPr>
          <a:xfrm flipH="1">
            <a:off x="5027917" y="1572426"/>
            <a:ext cx="3423873" cy="646331"/>
          </a:xfrm>
          <a:prstGeom prst="rect">
            <a:avLst/>
          </a:prstGeom>
          <a:noFill/>
        </p:spPr>
        <p:txBody>
          <a:bodyPr wrap="square" rtlCol="0">
            <a:spAutoFit/>
          </a:bodyPr>
          <a:lstStyle/>
          <a:p>
            <a:r>
              <a:rPr lang="en-US" dirty="0"/>
              <a:t>Sample Output Image</a:t>
            </a:r>
          </a:p>
          <a:p>
            <a:endParaRPr lang="en-IN" dirty="0"/>
          </a:p>
        </p:txBody>
      </p:sp>
    </p:spTree>
    <p:extLst>
      <p:ext uri="{BB962C8B-B14F-4D97-AF65-F5344CB8AC3E}">
        <p14:creationId xmlns:p14="http://schemas.microsoft.com/office/powerpoint/2010/main" val="4066893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6027F030-58A9-44B8-ABF5-0372D2954E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xmlns="" id="{A6328306-71F0-4C12-A2D9-7C857146B1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xmlns="" id="{64AB010C-C307-4A53-9D97-39C6AAB2E0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xmlns="" id="{3252C512-4076-456E-AD89-50B0316453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xmlns="" id="{71C24C9E-C2F4-4FA4-947B-6CBAC7C3AE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xmlns="" id="{604B7750-FFCA-4912-AC2E-989EECC941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xmlns="" id="{52494659-52DF-4053-975B-36F06255E2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xmlns="" id="{EE807326-229C-458C-BDA0-C721262167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xmlns="" id="{FCADE1D5-E79C-4CEF-BEFD-B66EFB394D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extBox 1"/>
          <p:cNvSpPr txBox="1"/>
          <p:nvPr/>
        </p:nvSpPr>
        <p:spPr>
          <a:xfrm>
            <a:off x="3204642" y="2353641"/>
            <a:ext cx="5782716" cy="2150719"/>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000000"/>
                </a:solidFill>
                <a:latin typeface="Calibri"/>
                <a:ea typeface="Calibri"/>
                <a:cs typeface="Calibri"/>
              </a:rPr>
              <a:t>Thank you</a:t>
            </a:r>
            <a:endParaRPr lang="en-US" sz="3600" dirty="0">
              <a:ea typeface="Calibri"/>
              <a:cs typeface="Calibri"/>
            </a:endParaRPr>
          </a:p>
        </p:txBody>
      </p:sp>
      <p:sp>
        <p:nvSpPr>
          <p:cNvPr id="25" name="Isosceles Triangle 24">
            <a:extLst>
              <a:ext uri="{FF2B5EF4-FFF2-40B4-BE49-F238E27FC236}">
                <a16:creationId xmlns:a16="http://schemas.microsoft.com/office/drawing/2014/main" xmlns="" id="{54FC8EB5-1620-43B8-B816-8A91B6EAC9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xmlns="" id="{3D544515-9F93-4809-A102-B49C85F460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398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3B021B3-DE93-4AB7-8A18-CF5F1CED88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anchor="b">
            <a:normAutofit/>
          </a:bodyPr>
          <a:lstStyle/>
          <a:p>
            <a:r>
              <a:rPr lang="en-US" dirty="0"/>
              <a:t>INTRODUCTION</a:t>
            </a:r>
            <a:endParaRPr lang="en-IN" dirty="0"/>
          </a:p>
        </p:txBody>
      </p:sp>
      <p:sp>
        <p:nvSpPr>
          <p:cNvPr id="11" name="Rectangle 10">
            <a:extLst>
              <a:ext uri="{FF2B5EF4-FFF2-40B4-BE49-F238E27FC236}">
                <a16:creationId xmlns:a16="http://schemas.microsoft.com/office/drawing/2014/main" xmlns="" id="{52D502E5-F6B4-4D58-B4AE-FC466FF15E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xmlns="" id="{9DECDBF4-02B6-4BB4-B65B-B8107AD6A9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xmlns="" id="{EF66C0EC-DA7A-3BA6-48CF-742A50FB2D70}"/>
              </a:ext>
            </a:extLst>
          </p:cNvPr>
          <p:cNvGraphicFramePr>
            <a:graphicFrameLocks noGrp="1"/>
          </p:cNvGraphicFramePr>
          <p:nvPr>
            <p:ph idx="1"/>
            <p:extLst>
              <p:ext uri="{D42A27DB-BD31-4B8C-83A1-F6EECF244321}">
                <p14:modId xmlns:p14="http://schemas.microsoft.com/office/powerpoint/2010/main" val="3522641762"/>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5016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3">
            <a:extLst>
              <a:ext uri="{FF2B5EF4-FFF2-40B4-BE49-F238E27FC236}">
                <a16:creationId xmlns:a16="http://schemas.microsoft.com/office/drawing/2014/main" xmlns="" id="{B819A166-7571-4003-A6B8-B62034C3ED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24741" y="620392"/>
            <a:ext cx="3808268" cy="5504688"/>
          </a:xfrm>
        </p:spPr>
        <p:txBody>
          <a:bodyPr>
            <a:normAutofit/>
          </a:bodyPr>
          <a:lstStyle/>
          <a:p>
            <a:r>
              <a:rPr lang="en-US" sz="6000">
                <a:solidFill>
                  <a:schemeClr val="bg1"/>
                </a:solidFill>
              </a:rPr>
              <a:t>Abstract</a:t>
            </a:r>
            <a:endParaRPr lang="en-IN" sz="6000">
              <a:solidFill>
                <a:schemeClr val="bg1"/>
              </a:solidFill>
            </a:endParaRPr>
          </a:p>
        </p:txBody>
      </p:sp>
      <p:graphicFrame>
        <p:nvGraphicFramePr>
          <p:cNvPr id="5" name="Content Placeholder 2">
            <a:extLst>
              <a:ext uri="{FF2B5EF4-FFF2-40B4-BE49-F238E27FC236}">
                <a16:creationId xmlns:a16="http://schemas.microsoft.com/office/drawing/2014/main" xmlns="" id="{B0895534-67E0-2D5F-D80A-86E9C2204DD2}"/>
              </a:ext>
            </a:extLst>
          </p:cNvPr>
          <p:cNvGraphicFramePr>
            <a:graphicFrameLocks noGrp="1"/>
          </p:cNvGraphicFramePr>
          <p:nvPr>
            <p:ph idx="1"/>
            <p:extLst>
              <p:ext uri="{D42A27DB-BD31-4B8C-83A1-F6EECF244321}">
                <p14:modId xmlns:p14="http://schemas.microsoft.com/office/powerpoint/2010/main" val="295871484"/>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3261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xmlns="" id="{1BB867FF-FC45-48F7-8104-F89BE54909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xmlns="" id="{8BB56887-D0D5-4F0C-9E19-7247EB83C8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Arc 20">
            <a:extLst>
              <a:ext uri="{FF2B5EF4-FFF2-40B4-BE49-F238E27FC236}">
                <a16:creationId xmlns:a16="http://schemas.microsoft.com/office/drawing/2014/main" xmlns="" id="{081E4A58-353D-44AE-B2FC-2A74E2E40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838200" y="1825625"/>
            <a:ext cx="10515600" cy="4351338"/>
          </a:xfrm>
        </p:spPr>
        <p:txBody>
          <a:bodyPr vert="horz" lIns="91440" tIns="45720" rIns="91440" bIns="45720" rtlCol="0">
            <a:normAutofit/>
          </a:bodyPr>
          <a:lstStyle/>
          <a:p>
            <a:pPr marL="0" indent="0">
              <a:buNone/>
            </a:pPr>
            <a:r>
              <a:rPr lang="en-US" b="1">
                <a:ea typeface="+mn-lt"/>
                <a:cs typeface="+mn-lt"/>
              </a:rPr>
              <a:t>Salient distribution bias</a:t>
            </a:r>
          </a:p>
          <a:p>
            <a:pPr marL="0" indent="0">
              <a:buNone/>
            </a:pPr>
            <a:r>
              <a:rPr lang="en-IN"/>
              <a:t>Spatial distribution bias means that the position distribution of all salient objects in a dataset is concentrated on the </a:t>
            </a:r>
            <a:r>
              <a:rPr lang="en-IN" err="1"/>
              <a:t>center</a:t>
            </a:r>
            <a:r>
              <a:rPr lang="en-IN"/>
              <a:t> of the image plane, which could be harmful to </a:t>
            </a:r>
            <a:r>
              <a:rPr lang="en-IN" err="1"/>
              <a:t>off-center</a:t>
            </a:r>
            <a:r>
              <a:rPr lang="en-IN"/>
              <a:t> objects prediction.</a:t>
            </a:r>
            <a:endParaRPr lang="en-US">
              <a:cs typeface="Calibri" panose="020F0502020204030204"/>
            </a:endParaRPr>
          </a:p>
          <a:p>
            <a:pPr marL="0" indent="0">
              <a:buNone/>
            </a:pPr>
            <a:r>
              <a:rPr lang="en-US" b="1">
                <a:ea typeface="+mn-lt"/>
                <a:cs typeface="+mn-lt"/>
              </a:rPr>
              <a:t>Contrast distribution bias</a:t>
            </a:r>
          </a:p>
          <a:p>
            <a:pPr marL="0" indent="0">
              <a:buNone/>
            </a:pPr>
            <a:r>
              <a:rPr lang="en-IN">
                <a:ea typeface="+mn-lt"/>
                <a:cs typeface="+mn-lt"/>
              </a:rPr>
              <a:t>contrast distribution bias is essentially a confounder that makes images with similar high-level semantic contrast and/or low-level visual appearance contrast spuriously dependent, thus forming data-rich contrast clusters and leading the training process biased towards the data-rich contrast clusters in the data.</a:t>
            </a:r>
            <a:endParaRPr lang="en-US"/>
          </a:p>
        </p:txBody>
      </p:sp>
    </p:spTree>
    <p:extLst>
      <p:ext uri="{BB962C8B-B14F-4D97-AF65-F5344CB8AC3E}">
        <p14:creationId xmlns:p14="http://schemas.microsoft.com/office/powerpoint/2010/main" val="3542935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19E301E5-1206-47D0-9CDF-72583D7390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AFA31FBE-7948-4384-B68A-75DEFDC495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0557" r="3" b="10583"/>
          <a:stretch/>
        </p:blipFill>
        <p:spPr>
          <a:xfrm>
            <a:off x="641276" y="643467"/>
            <a:ext cx="4013020" cy="2702558"/>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5663" r="-1" b="10626"/>
          <a:stretch/>
        </p:blipFill>
        <p:spPr>
          <a:xfrm>
            <a:off x="643467" y="3509433"/>
            <a:ext cx="4010830" cy="2705099"/>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3331" r="22588" b="1"/>
          <a:stretch/>
        </p:blipFill>
        <p:spPr>
          <a:xfrm>
            <a:off x="4812633" y="643467"/>
            <a:ext cx="6735900" cy="5571066"/>
          </a:xfrm>
          <a:prstGeom prst="rect">
            <a:avLst/>
          </a:prstGeom>
        </p:spPr>
      </p:pic>
    </p:spTree>
    <p:extLst>
      <p:ext uri="{BB962C8B-B14F-4D97-AF65-F5344CB8AC3E}">
        <p14:creationId xmlns:p14="http://schemas.microsoft.com/office/powerpoint/2010/main" val="404364912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24">
            <a:extLst>
              <a:ext uri="{FF2B5EF4-FFF2-40B4-BE49-F238E27FC236}">
                <a16:creationId xmlns:a16="http://schemas.microsoft.com/office/drawing/2014/main" xmlns="" id="{76EFD3D9-44F0-4267-BCC1-1613E79D82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6">
            <a:extLst>
              <a:ext uri="{FF2B5EF4-FFF2-40B4-BE49-F238E27FC236}">
                <a16:creationId xmlns:a16="http://schemas.microsoft.com/office/drawing/2014/main" xmlns="" id="{A779A851-95D6-41AF-937A-B0E4B7F6FA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xmlns="" id="{953FB2E7-B6CB-429C-81EB-D9516D6D5C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Shape 30">
            <a:extLst>
              <a:ext uri="{FF2B5EF4-FFF2-40B4-BE49-F238E27FC236}">
                <a16:creationId xmlns:a16="http://schemas.microsoft.com/office/drawing/2014/main" xmlns="" id="{2EC40DB1-B719-4A13-9A4D-0966B4B278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934872" y="982272"/>
            <a:ext cx="3388419" cy="4560970"/>
          </a:xfrm>
        </p:spPr>
        <p:txBody>
          <a:bodyPr>
            <a:normAutofit/>
          </a:bodyPr>
          <a:lstStyle/>
          <a:p>
            <a:r>
              <a:rPr lang="en-US" sz="4000" dirty="0">
                <a:solidFill>
                  <a:srgbClr val="FFFFFF"/>
                </a:solidFill>
              </a:rPr>
              <a:t>Two common pipeline</a:t>
            </a:r>
            <a:endParaRPr lang="en-IN" sz="4000">
              <a:solidFill>
                <a:srgbClr val="FFFFFF"/>
              </a:solidFill>
            </a:endParaRPr>
          </a:p>
        </p:txBody>
      </p:sp>
      <p:sp>
        <p:nvSpPr>
          <p:cNvPr id="45" name="Rectangle 8">
            <a:extLst>
              <a:ext uri="{FF2B5EF4-FFF2-40B4-BE49-F238E27FC236}">
                <a16:creationId xmlns:a16="http://schemas.microsoft.com/office/drawing/2014/main" xmlns="" id="{82211336-CFF3-412D-868A-6679C1004C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p:cNvSpPr>
            <a:spLocks noGrp="1"/>
          </p:cNvSpPr>
          <p:nvPr>
            <p:ph idx="1"/>
          </p:nvPr>
        </p:nvSpPr>
        <p:spPr>
          <a:xfrm>
            <a:off x="5221862" y="1719618"/>
            <a:ext cx="5948831" cy="4334629"/>
          </a:xfrm>
        </p:spPr>
        <p:txBody>
          <a:bodyPr vert="horz" lIns="91440" tIns="45720" rIns="91440" bIns="45720" rtlCol="0" anchor="ctr">
            <a:normAutofit/>
          </a:bodyPr>
          <a:lstStyle/>
          <a:p>
            <a:r>
              <a:rPr lang="en-US" sz="1500">
                <a:solidFill>
                  <a:srgbClr val="FEFFFF"/>
                </a:solidFill>
              </a:rPr>
              <a:t>Traditional Deep Neural Network</a:t>
            </a:r>
          </a:p>
          <a:p>
            <a:r>
              <a:rPr lang="en-US" sz="1500">
                <a:solidFill>
                  <a:srgbClr val="FEFFFF"/>
                </a:solidFill>
              </a:rPr>
              <a:t>Self Supervised Learning</a:t>
            </a:r>
          </a:p>
          <a:p>
            <a:pPr marL="0" indent="0">
              <a:buNone/>
            </a:pPr>
            <a:endParaRPr lang="en-US" sz="1500">
              <a:solidFill>
                <a:srgbClr val="FEFFFF"/>
              </a:solidFill>
              <a:cs typeface="Calibri" panose="020F0502020204030204"/>
            </a:endParaRPr>
          </a:p>
          <a:p>
            <a:pPr marL="0" indent="0">
              <a:buNone/>
            </a:pPr>
            <a:r>
              <a:rPr lang="en-US" sz="1500">
                <a:solidFill>
                  <a:srgbClr val="FEFFFF"/>
                </a:solidFill>
              </a:rPr>
              <a:t>Self-supervised learning based methods have achieved remarkable success recently and have become the dominant approach</a:t>
            </a:r>
          </a:p>
          <a:p>
            <a:pPr marL="0" indent="0">
              <a:buNone/>
            </a:pPr>
            <a:endParaRPr lang="en-US" sz="1500">
              <a:solidFill>
                <a:srgbClr val="FEFFFF"/>
              </a:solidFill>
            </a:endParaRPr>
          </a:p>
          <a:p>
            <a:r>
              <a:rPr lang="en-IN" sz="1500">
                <a:solidFill>
                  <a:srgbClr val="FEFFFF"/>
                </a:solidFill>
              </a:rPr>
              <a:t>Self-supervised training is further performed until the model performance saturates. The performance gain mainly lies in the fact that the pseudo labels contain roughly correct localization and shape of the salient objects. </a:t>
            </a:r>
          </a:p>
          <a:p>
            <a:r>
              <a:rPr lang="en-IN" sz="1500">
                <a:solidFill>
                  <a:srgbClr val="FEFFFF"/>
                </a:solidFill>
              </a:rPr>
              <a:t>we observed that the bias from the distribution of visual contrast information ( contrast distribution bias) forces the model’s training to focus on the data-rich visual contrast clusters. </a:t>
            </a:r>
          </a:p>
          <a:p>
            <a:r>
              <a:rPr lang="en-IN" sz="1500">
                <a:solidFill>
                  <a:srgbClr val="FEFFFF"/>
                </a:solidFill>
              </a:rPr>
              <a:t>The bias from the spatial distribution of salient objects (spatial distribution bias) misleads the model training towards predicting the center area of the image plane as salient. </a:t>
            </a:r>
          </a:p>
        </p:txBody>
      </p:sp>
    </p:spTree>
    <p:extLst>
      <p:ext uri="{BB962C8B-B14F-4D97-AF65-F5344CB8AC3E}">
        <p14:creationId xmlns:p14="http://schemas.microsoft.com/office/powerpoint/2010/main" val="280228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xmlns="" id="{76EFD3D9-44F0-4267-BCC1-1613E79D82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6">
            <a:extLst>
              <a:ext uri="{FF2B5EF4-FFF2-40B4-BE49-F238E27FC236}">
                <a16:creationId xmlns:a16="http://schemas.microsoft.com/office/drawing/2014/main" xmlns="" id="{A779A851-95D6-41AF-937A-B0E4B7F6FA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7">
            <a:extLst>
              <a:ext uri="{FF2B5EF4-FFF2-40B4-BE49-F238E27FC236}">
                <a16:creationId xmlns:a16="http://schemas.microsoft.com/office/drawing/2014/main" xmlns="" id="{953FB2E7-B6CB-429C-81EB-D9516D6D5C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Shape 47">
            <a:extLst>
              <a:ext uri="{FF2B5EF4-FFF2-40B4-BE49-F238E27FC236}">
                <a16:creationId xmlns:a16="http://schemas.microsoft.com/office/drawing/2014/main" xmlns="" id="{2EC40DB1-B719-4A13-9A4D-0966B4B278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p:cNvSpPr>
            <a:spLocks noGrp="1"/>
          </p:cNvSpPr>
          <p:nvPr>
            <p:ph type="title"/>
          </p:nvPr>
        </p:nvSpPr>
        <p:spPr>
          <a:xfrm>
            <a:off x="934872" y="982272"/>
            <a:ext cx="3388419" cy="4560970"/>
          </a:xfrm>
        </p:spPr>
        <p:txBody>
          <a:bodyPr>
            <a:normAutofit/>
          </a:bodyPr>
          <a:lstStyle/>
          <a:p>
            <a:r>
              <a:rPr lang="en-US" sz="4000" dirty="0">
                <a:solidFill>
                  <a:srgbClr val="FFFFFF"/>
                </a:solidFill>
              </a:rPr>
              <a:t>A causal Inference Bayesian</a:t>
            </a:r>
            <a:br>
              <a:rPr lang="en-US" sz="4000" dirty="0">
                <a:solidFill>
                  <a:srgbClr val="FFFFFF"/>
                </a:solidFill>
              </a:rPr>
            </a:br>
            <a:r>
              <a:rPr lang="en-US" sz="4000" dirty="0">
                <a:solidFill>
                  <a:srgbClr val="FFFFFF"/>
                </a:solidFill>
              </a:rPr>
              <a:t>graph</a:t>
            </a:r>
            <a:endParaRPr lang="en-IN" sz="4000">
              <a:solidFill>
                <a:srgbClr val="FFFFFF"/>
              </a:solidFill>
            </a:endParaRPr>
          </a:p>
        </p:txBody>
      </p:sp>
      <p:sp>
        <p:nvSpPr>
          <p:cNvPr id="50" name="Rectangle 8">
            <a:extLst>
              <a:ext uri="{FF2B5EF4-FFF2-40B4-BE49-F238E27FC236}">
                <a16:creationId xmlns:a16="http://schemas.microsoft.com/office/drawing/2014/main" xmlns="" id="{82211336-CFF3-412D-868A-6679C1004C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p:cNvSpPr>
            <a:spLocks noGrp="1"/>
          </p:cNvSpPr>
          <p:nvPr>
            <p:ph idx="1"/>
          </p:nvPr>
        </p:nvSpPr>
        <p:spPr>
          <a:xfrm>
            <a:off x="5221862" y="1719618"/>
            <a:ext cx="5948831" cy="4334629"/>
          </a:xfrm>
        </p:spPr>
        <p:txBody>
          <a:bodyPr vert="horz" lIns="91440" tIns="45720" rIns="91440" bIns="45720" rtlCol="0" anchor="ctr">
            <a:normAutofit/>
          </a:bodyPr>
          <a:lstStyle/>
          <a:p>
            <a:pPr marL="0" indent="0">
              <a:buNone/>
            </a:pPr>
            <a:r>
              <a:rPr lang="en-IN" sz="1700">
                <a:solidFill>
                  <a:srgbClr val="FEFFFF"/>
                </a:solidFill>
              </a:rPr>
              <a:t>we visually separate low- and high-level visual contrast features as described in later section in two axes </a:t>
            </a:r>
          </a:p>
          <a:p>
            <a:pPr marL="0" indent="0">
              <a:buNone/>
            </a:pPr>
            <a:r>
              <a:rPr lang="en-IN" sz="1700">
                <a:solidFill>
                  <a:srgbClr val="FEFFFF"/>
                </a:solidFill>
              </a:rPr>
              <a:t>To better understand the underlying mechanism, we propose a causal graph to explain the causal effect of the contrast distribution bias </a:t>
            </a:r>
          </a:p>
          <a:p>
            <a:pPr marL="0" indent="0">
              <a:buNone/>
            </a:pPr>
            <a:r>
              <a:rPr lang="en-IN" sz="1700">
                <a:solidFill>
                  <a:srgbClr val="FEFFFF"/>
                </a:solidFill>
              </a:rPr>
              <a:t> where C, R, I, and Y represent the contrast distribution, the saliency specific feature representation, the input image, and the corresponding saliency prediction, respectively. </a:t>
            </a:r>
          </a:p>
          <a:p>
            <a:pPr marL="0" indent="0">
              <a:buNone/>
            </a:pPr>
            <a:r>
              <a:rPr lang="en-IN" sz="1700">
                <a:solidFill>
                  <a:srgbClr val="FEFFFF"/>
                </a:solidFill>
              </a:rPr>
              <a:t>The problem of the causal graph is that the data-rich visual contrast clusters strengthen the supervisory signals for the training of a USOD model through the causal link </a:t>
            </a:r>
          </a:p>
          <a:p>
            <a:pPr marL="0" indent="0">
              <a:buNone/>
            </a:pPr>
            <a:r>
              <a:rPr lang="en-IN" sz="1700">
                <a:solidFill>
                  <a:srgbClr val="FEFFFF"/>
                </a:solidFill>
              </a:rPr>
              <a:t>I → R → Y whereas the contrast distribution confounds I and Y via the backdoor causal links I ← C → R → Y and I ← C → Y : the backdoor paths can help to correlate I and Y for some background pixels in I that are not salient at all. </a:t>
            </a:r>
          </a:p>
          <a:p>
            <a:endParaRPr lang="en-IN" sz="1700">
              <a:solidFill>
                <a:srgbClr val="FEFFFF"/>
              </a:solidFill>
            </a:endParaRPr>
          </a:p>
        </p:txBody>
      </p:sp>
    </p:spTree>
    <p:extLst>
      <p:ext uri="{BB962C8B-B14F-4D97-AF65-F5344CB8AC3E}">
        <p14:creationId xmlns:p14="http://schemas.microsoft.com/office/powerpoint/2010/main" val="1382133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xmlns=""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xmlns=""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xmlns=""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Isosceles Triangle 28">
            <a:extLst>
              <a:ext uri="{FF2B5EF4-FFF2-40B4-BE49-F238E27FC236}">
                <a16:creationId xmlns:a16="http://schemas.microsoft.com/office/drawing/2014/main" xmlns=""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3482" y="643466"/>
            <a:ext cx="7333347" cy="5472035"/>
          </a:xfrm>
          <a:prstGeom prst="rect">
            <a:avLst/>
          </a:prstGeom>
        </p:spPr>
      </p:pic>
      <p:sp>
        <p:nvSpPr>
          <p:cNvPr id="4" name="Rounded Rectangle 3"/>
          <p:cNvSpPr/>
          <p:nvPr/>
        </p:nvSpPr>
        <p:spPr>
          <a:xfrm>
            <a:off x="0" y="1821696"/>
            <a:ext cx="1281869" cy="4316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p>
          <a:p>
            <a:pPr algn="ctr"/>
            <a:r>
              <a:rPr lang="en-US" dirty="0" smtClean="0"/>
              <a:t>R</a:t>
            </a:r>
          </a:p>
          <a:p>
            <a:pPr algn="ctr"/>
            <a:r>
              <a:rPr lang="en-US" dirty="0" smtClean="0"/>
              <a:t>O</a:t>
            </a:r>
          </a:p>
          <a:p>
            <a:pPr algn="ctr"/>
            <a:r>
              <a:rPr lang="en-US" dirty="0" smtClean="0"/>
              <a:t>P</a:t>
            </a:r>
          </a:p>
          <a:p>
            <a:pPr algn="ctr"/>
            <a:r>
              <a:rPr lang="en-US" dirty="0" smtClean="0"/>
              <a:t>O</a:t>
            </a:r>
          </a:p>
          <a:p>
            <a:pPr algn="ctr"/>
            <a:r>
              <a:rPr lang="en-US" dirty="0" smtClean="0"/>
              <a:t>S</a:t>
            </a:r>
          </a:p>
          <a:p>
            <a:pPr algn="ctr"/>
            <a:r>
              <a:rPr lang="en-US" dirty="0" smtClean="0"/>
              <a:t>E</a:t>
            </a:r>
          </a:p>
          <a:p>
            <a:pPr algn="ctr"/>
            <a:r>
              <a:rPr lang="en-US" dirty="0" smtClean="0"/>
              <a:t>D</a:t>
            </a:r>
          </a:p>
          <a:p>
            <a:pPr algn="ctr"/>
            <a:endParaRPr lang="en-US" dirty="0" smtClean="0"/>
          </a:p>
          <a:p>
            <a:pPr algn="ctr"/>
            <a:r>
              <a:rPr lang="en-US" dirty="0" smtClean="0"/>
              <a:t>M</a:t>
            </a:r>
          </a:p>
          <a:p>
            <a:pPr algn="ctr"/>
            <a:r>
              <a:rPr lang="en-US" dirty="0" smtClean="0"/>
              <a:t>E</a:t>
            </a:r>
          </a:p>
          <a:p>
            <a:pPr algn="ctr"/>
            <a:r>
              <a:rPr lang="en-US" dirty="0" smtClean="0"/>
              <a:t>T</a:t>
            </a:r>
          </a:p>
          <a:p>
            <a:pPr algn="ctr"/>
            <a:r>
              <a:rPr lang="en-US" dirty="0" smtClean="0"/>
              <a:t>H</a:t>
            </a:r>
          </a:p>
          <a:p>
            <a:pPr algn="ctr"/>
            <a:r>
              <a:rPr lang="en-US" dirty="0" smtClean="0"/>
              <a:t>O</a:t>
            </a:r>
          </a:p>
          <a:p>
            <a:pPr algn="ctr"/>
            <a:r>
              <a:rPr lang="en-US" dirty="0" smtClean="0"/>
              <a:t>D</a:t>
            </a:r>
          </a:p>
        </p:txBody>
      </p:sp>
      <p:sp>
        <p:nvSpPr>
          <p:cNvPr id="5" name="Rectangle 4"/>
          <p:cNvSpPr/>
          <p:nvPr/>
        </p:nvSpPr>
        <p:spPr>
          <a:xfrm>
            <a:off x="0" y="1567832"/>
            <a:ext cx="358923" cy="4824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575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xmlns=""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xmlns=""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xmlns=""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Isosceles Triangle 28">
            <a:extLst>
              <a:ext uri="{FF2B5EF4-FFF2-40B4-BE49-F238E27FC236}">
                <a16:creationId xmlns:a16="http://schemas.microsoft.com/office/drawing/2014/main" xmlns=""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621" y="643467"/>
            <a:ext cx="6814758" cy="5571065"/>
          </a:xfrm>
          <a:prstGeom prst="rect">
            <a:avLst/>
          </a:prstGeom>
          <a:ln>
            <a:noFill/>
          </a:ln>
        </p:spPr>
      </p:pic>
      <p:sp>
        <p:nvSpPr>
          <p:cNvPr id="31" name="Isosceles Triangle 30">
            <a:extLst>
              <a:ext uri="{FF2B5EF4-FFF2-40B4-BE49-F238E27FC236}">
                <a16:creationId xmlns:a16="http://schemas.microsoft.com/office/drawing/2014/main" xmlns=""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5653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716</Words>
  <Application>Microsoft Office PowerPoint</Application>
  <PresentationFormat>Widescreen</PresentationFormat>
  <Paragraphs>56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A Causal Debiasing Framework for Unsupervised Salient Object Detection </vt:lpstr>
      <vt:lpstr>INTRODUCTION</vt:lpstr>
      <vt:lpstr>Abstract</vt:lpstr>
      <vt:lpstr>PowerPoint Presentation</vt:lpstr>
      <vt:lpstr>PowerPoint Presentation</vt:lpstr>
      <vt:lpstr>Two common pipeline</vt:lpstr>
      <vt:lpstr>A causal Inference Bayesian graph</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Causal Debiasing Framework for Unsupervised Salient Object Detection</dc:title>
  <dc:creator>Microsoft account</dc:creator>
  <cp:lastModifiedBy>Microsoft account</cp:lastModifiedBy>
  <cp:revision>62</cp:revision>
  <dcterms:created xsi:type="dcterms:W3CDTF">2023-02-10T06:03:40Z</dcterms:created>
  <dcterms:modified xsi:type="dcterms:W3CDTF">2023-02-10T08:32:01Z</dcterms:modified>
</cp:coreProperties>
</file>